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7"/>
  </p:notesMasterIdLst>
  <p:sldIdLst>
    <p:sldId id="257" r:id="rId5"/>
    <p:sldId id="282" r:id="rId6"/>
    <p:sldId id="281" r:id="rId7"/>
    <p:sldId id="263" r:id="rId8"/>
    <p:sldId id="272" r:id="rId9"/>
    <p:sldId id="267" r:id="rId10"/>
    <p:sldId id="10540" r:id="rId11"/>
    <p:sldId id="271" r:id="rId12"/>
    <p:sldId id="10539" r:id="rId13"/>
    <p:sldId id="265" r:id="rId14"/>
    <p:sldId id="286" r:id="rId15"/>
    <p:sldId id="287" r:id="rId16"/>
    <p:sldId id="283" r:id="rId17"/>
    <p:sldId id="10544" r:id="rId18"/>
    <p:sldId id="10543" r:id="rId19"/>
    <p:sldId id="284" r:id="rId20"/>
    <p:sldId id="10547" r:id="rId21"/>
    <p:sldId id="10548" r:id="rId22"/>
    <p:sldId id="10545" r:id="rId23"/>
    <p:sldId id="261" r:id="rId24"/>
    <p:sldId id="10549" r:id="rId25"/>
    <p:sldId id="28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7"/>
            <p14:sldId id="282"/>
            <p14:sldId id="281"/>
            <p14:sldId id="263"/>
            <p14:sldId id="272"/>
            <p14:sldId id="267"/>
            <p14:sldId id="10540"/>
            <p14:sldId id="271"/>
            <p14:sldId id="10539"/>
            <p14:sldId id="265"/>
            <p14:sldId id="286"/>
            <p14:sldId id="287"/>
            <p14:sldId id="283"/>
            <p14:sldId id="10544"/>
            <p14:sldId id="10543"/>
            <p14:sldId id="284"/>
            <p14:sldId id="10547"/>
            <p14:sldId id="10548"/>
            <p14:sldId id="10545"/>
            <p14:sldId id="261"/>
            <p14:sldId id="10549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511CD9"/>
    <a:srgbClr val="000000"/>
    <a:srgbClr val="FFB9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2783" autoAdjust="0"/>
  </p:normalViewPr>
  <p:slideViewPr>
    <p:cSldViewPr snapToGrid="0">
      <p:cViewPr varScale="1">
        <p:scale>
          <a:sx n="79" d="100"/>
          <a:sy n="79" d="100"/>
        </p:scale>
        <p:origin x="177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5CF83-67FA-49F3-B2BF-C7C772E0BB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619339-A7CF-4B11-8FBC-2C48D5ABC64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2.2 on .NET Core 2.2</a:t>
          </a:r>
        </a:p>
      </dgm:t>
    </dgm:pt>
    <dgm:pt modelId="{3BDABA5C-4DED-4BC1-AC5C-26AD3D961EAD}" type="parTrans" cxnId="{E4BEBED6-D735-49F5-A6DD-DE235ABF367F}">
      <dgm:prSet/>
      <dgm:spPr/>
      <dgm:t>
        <a:bodyPr/>
        <a:lstStyle/>
        <a:p>
          <a:endParaRPr lang="en-US"/>
        </a:p>
      </dgm:t>
    </dgm:pt>
    <dgm:pt modelId="{15E6A2C6-4989-4A9E-9668-E1CC0AE7FECE}" type="sibTrans" cxnId="{E4BEBED6-D735-49F5-A6DD-DE235ABF367F}">
      <dgm:prSet/>
      <dgm:spPr/>
      <dgm:t>
        <a:bodyPr/>
        <a:lstStyle/>
        <a:p>
          <a:endParaRPr lang="en-US"/>
        </a:p>
      </dgm:t>
    </dgm:pt>
    <dgm:pt modelId="{0911C627-CE75-4549-AD57-DC491FB4A47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Core 2.1</a:t>
          </a:r>
        </a:p>
      </dgm:t>
    </dgm:pt>
    <dgm:pt modelId="{97BCB320-1477-4203-918C-FCD04B59B469}" type="parTrans" cxnId="{4B7E6D04-8062-4442-A280-2E75E8194527}">
      <dgm:prSet/>
      <dgm:spPr/>
      <dgm:t>
        <a:bodyPr/>
        <a:lstStyle/>
        <a:p>
          <a:endParaRPr lang="en-US"/>
        </a:p>
      </dgm:t>
    </dgm:pt>
    <dgm:pt modelId="{71533561-3081-47D8-8200-949449278884}" type="sibTrans" cxnId="{4B7E6D04-8062-4442-A280-2E75E8194527}">
      <dgm:prSet/>
      <dgm:spPr/>
      <dgm:t>
        <a:bodyPr/>
        <a:lstStyle/>
        <a:p>
          <a:endParaRPr lang="en-US"/>
        </a:p>
      </dgm:t>
    </dgm:pt>
    <dgm:pt modelId="{752A4335-DBCE-49C5-AD3B-87F25B927669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Framework 4.6.x</a:t>
          </a:r>
        </a:p>
      </dgm:t>
    </dgm:pt>
    <dgm:pt modelId="{D6E2ADFA-3AC7-4C97-92DC-ED394B70078B}" type="parTrans" cxnId="{2A304FC5-D387-4392-A775-AB783987D4C6}">
      <dgm:prSet/>
      <dgm:spPr/>
      <dgm:t>
        <a:bodyPr/>
        <a:lstStyle/>
        <a:p>
          <a:endParaRPr lang="en-US"/>
        </a:p>
      </dgm:t>
    </dgm:pt>
    <dgm:pt modelId="{FE295BCB-98BF-4989-B710-7AF15C0C3A8A}" type="sibTrans" cxnId="{2A304FC5-D387-4392-A775-AB783987D4C6}">
      <dgm:prSet/>
      <dgm:spPr/>
      <dgm:t>
        <a:bodyPr/>
        <a:lstStyle/>
        <a:p>
          <a:endParaRPr lang="en-US"/>
        </a:p>
      </dgm:t>
    </dgm:pt>
    <dgm:pt modelId="{20C71E7F-7914-4374-AABC-339F826CF133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3.0 on .NET Core 3.0</a:t>
          </a:r>
        </a:p>
      </dgm:t>
    </dgm:pt>
    <dgm:pt modelId="{CACDB4F5-D100-414C-A535-CC66EA77BD48}" type="sibTrans" cxnId="{8D1A2DB3-AAC3-4CB0-A760-52C3EE6C9832}">
      <dgm:prSet/>
      <dgm:spPr/>
      <dgm:t>
        <a:bodyPr/>
        <a:lstStyle/>
        <a:p>
          <a:endParaRPr lang="en-US"/>
        </a:p>
      </dgm:t>
    </dgm:pt>
    <dgm:pt modelId="{BBACCA5A-4EE2-40D6-BEF8-EC4BBDB5E498}" type="parTrans" cxnId="{8D1A2DB3-AAC3-4CB0-A760-52C3EE6C9832}">
      <dgm:prSet/>
      <dgm:spPr/>
      <dgm:t>
        <a:bodyPr/>
        <a:lstStyle/>
        <a:p>
          <a:endParaRPr lang="en-US"/>
        </a:p>
      </dgm:t>
    </dgm:pt>
    <dgm:pt modelId="{8531A744-3325-4806-8766-F9FE4425D028}" type="pres">
      <dgm:prSet presAssocID="{1815CF83-67FA-49F3-B2BF-C7C772E0BB31}" presName="Name0" presStyleCnt="0">
        <dgm:presLayoutVars>
          <dgm:chMax val="7"/>
          <dgm:chPref val="7"/>
          <dgm:dir/>
        </dgm:presLayoutVars>
      </dgm:prSet>
      <dgm:spPr/>
    </dgm:pt>
    <dgm:pt modelId="{F3A99DC0-4CC1-4D56-A9F1-4DEA1043DE84}" type="pres">
      <dgm:prSet presAssocID="{1815CF83-67FA-49F3-B2BF-C7C772E0BB31}" presName="Name1" presStyleCnt="0"/>
      <dgm:spPr/>
    </dgm:pt>
    <dgm:pt modelId="{5BCB8A1A-30A0-41A8-BD70-A50959081017}" type="pres">
      <dgm:prSet presAssocID="{1815CF83-67FA-49F3-B2BF-C7C772E0BB31}" presName="cycle" presStyleCnt="0"/>
      <dgm:spPr/>
    </dgm:pt>
    <dgm:pt modelId="{B2B8C594-24F9-4B1B-AEA3-CE8F2FB2DE4C}" type="pres">
      <dgm:prSet presAssocID="{1815CF83-67FA-49F3-B2BF-C7C772E0BB31}" presName="srcNode" presStyleLbl="node1" presStyleIdx="0" presStyleCnt="4"/>
      <dgm:spPr/>
    </dgm:pt>
    <dgm:pt modelId="{8510C7DA-A245-437A-989E-F7C4CE2B6D86}" type="pres">
      <dgm:prSet presAssocID="{1815CF83-67FA-49F3-B2BF-C7C772E0BB31}" presName="conn" presStyleLbl="parChTrans1D2" presStyleIdx="0" presStyleCnt="1"/>
      <dgm:spPr/>
    </dgm:pt>
    <dgm:pt modelId="{6CEDC39C-4F48-4379-9CEB-CBC72515DA9B}" type="pres">
      <dgm:prSet presAssocID="{1815CF83-67FA-49F3-B2BF-C7C772E0BB31}" presName="extraNode" presStyleLbl="node1" presStyleIdx="0" presStyleCnt="4"/>
      <dgm:spPr/>
    </dgm:pt>
    <dgm:pt modelId="{71B893E5-56C9-4749-A758-A8D1953CC24C}" type="pres">
      <dgm:prSet presAssocID="{1815CF83-67FA-49F3-B2BF-C7C772E0BB31}" presName="dstNode" presStyleLbl="node1" presStyleIdx="0" presStyleCnt="4"/>
      <dgm:spPr/>
    </dgm:pt>
    <dgm:pt modelId="{0DD4B9EC-6E31-4E62-8156-70CBCC0E5580}" type="pres">
      <dgm:prSet presAssocID="{20C71E7F-7914-4374-AABC-339F826CF133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E61A89E7-D1DF-4531-BFD4-98D704C30426}" type="pres">
      <dgm:prSet presAssocID="{20C71E7F-7914-4374-AABC-339F826CF133}" presName="accent_1" presStyleCnt="0"/>
      <dgm:spPr/>
    </dgm:pt>
    <dgm:pt modelId="{2D437EB7-F609-44A1-B33C-1C8BB9862DA0}" type="pres">
      <dgm:prSet presAssocID="{20C71E7F-7914-4374-AABC-339F826CF133}" presName="accentRepeatNode" presStyleLbl="solidFgAcc1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C4AA093-FEF2-48CD-81D2-2641EBA81C31}" type="pres">
      <dgm:prSet presAssocID="{9C619339-A7CF-4B11-8FBC-2C48D5ABC644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8ECD608-595D-4C67-AF8C-D00BF336A6ED}" type="pres">
      <dgm:prSet presAssocID="{9C619339-A7CF-4B11-8FBC-2C48D5ABC644}" presName="accent_2" presStyleCnt="0"/>
      <dgm:spPr/>
    </dgm:pt>
    <dgm:pt modelId="{917B48B0-BEC0-4FF4-8433-1EBB3CDEB815}" type="pres">
      <dgm:prSet presAssocID="{9C619339-A7CF-4B11-8FBC-2C48D5ABC644}" presName="accentRepeatNode" presStyleLbl="solidFgAcc1" presStyleIdx="1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2F4B2E3-0C5B-4537-848B-76BCF1443211}" type="pres">
      <dgm:prSet presAssocID="{0911C627-CE75-4549-AD57-DC491FB4A474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EC8D990-12FB-4002-ABF9-CC6D49E5E9BB}" type="pres">
      <dgm:prSet presAssocID="{0911C627-CE75-4549-AD57-DC491FB4A474}" presName="accent_3" presStyleCnt="0"/>
      <dgm:spPr/>
    </dgm:pt>
    <dgm:pt modelId="{01A00DFD-66D9-410C-B032-22BE5C4CE08A}" type="pres">
      <dgm:prSet presAssocID="{0911C627-CE75-4549-AD57-DC491FB4A474}" presName="accentRepeatNode" presStyleLbl="solidFgAcc1" presStyleIdx="2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A51C57E-36F1-461C-98DF-C0F7E022700E}" type="pres">
      <dgm:prSet presAssocID="{752A4335-DBCE-49C5-AD3B-87F25B927669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26B87063-471B-4724-AB2C-4CEDACC22D1C}" type="pres">
      <dgm:prSet presAssocID="{752A4335-DBCE-49C5-AD3B-87F25B927669}" presName="accent_4" presStyleCnt="0"/>
      <dgm:spPr/>
    </dgm:pt>
    <dgm:pt modelId="{0AF50534-C9B6-47B9-9060-974CADF0131D}" type="pres">
      <dgm:prSet presAssocID="{752A4335-DBCE-49C5-AD3B-87F25B927669}" presName="accentRepeatNode" presStyleLbl="solidFgAcc1" presStyleIdx="3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4B7E6D04-8062-4442-A280-2E75E8194527}" srcId="{1815CF83-67FA-49F3-B2BF-C7C772E0BB31}" destId="{0911C627-CE75-4549-AD57-DC491FB4A474}" srcOrd="2" destOrd="0" parTransId="{97BCB320-1477-4203-918C-FCD04B59B469}" sibTransId="{71533561-3081-47D8-8200-949449278884}"/>
    <dgm:cxn modelId="{8C78328E-1618-482B-A654-A7F03E5C04E8}" type="presOf" srcId="{0911C627-CE75-4549-AD57-DC491FB4A474}" destId="{82F4B2E3-0C5B-4537-848B-76BCF1443211}" srcOrd="0" destOrd="0" presId="urn:microsoft.com/office/officeart/2008/layout/VerticalCurvedList"/>
    <dgm:cxn modelId="{9D43F09D-6259-41D0-9765-ABEEDFFC839A}" type="presOf" srcId="{752A4335-DBCE-49C5-AD3B-87F25B927669}" destId="{AA51C57E-36F1-461C-98DF-C0F7E022700E}" srcOrd="0" destOrd="0" presId="urn:microsoft.com/office/officeart/2008/layout/VerticalCurvedList"/>
    <dgm:cxn modelId="{3BB9D1A9-03CE-43EC-A785-DAB02297D0E4}" type="presOf" srcId="{CACDB4F5-D100-414C-A535-CC66EA77BD48}" destId="{8510C7DA-A245-437A-989E-F7C4CE2B6D86}" srcOrd="0" destOrd="0" presId="urn:microsoft.com/office/officeart/2008/layout/VerticalCurvedList"/>
    <dgm:cxn modelId="{8D1A2DB3-AAC3-4CB0-A760-52C3EE6C9832}" srcId="{1815CF83-67FA-49F3-B2BF-C7C772E0BB31}" destId="{20C71E7F-7914-4374-AABC-339F826CF133}" srcOrd="0" destOrd="0" parTransId="{BBACCA5A-4EE2-40D6-BEF8-EC4BBDB5E498}" sibTransId="{CACDB4F5-D100-414C-A535-CC66EA77BD48}"/>
    <dgm:cxn modelId="{2A304FC5-D387-4392-A775-AB783987D4C6}" srcId="{1815CF83-67FA-49F3-B2BF-C7C772E0BB31}" destId="{752A4335-DBCE-49C5-AD3B-87F25B927669}" srcOrd="3" destOrd="0" parTransId="{D6E2ADFA-3AC7-4C97-92DC-ED394B70078B}" sibTransId="{FE295BCB-98BF-4989-B710-7AF15C0C3A8A}"/>
    <dgm:cxn modelId="{E4BEBED6-D735-49F5-A6DD-DE235ABF367F}" srcId="{1815CF83-67FA-49F3-B2BF-C7C772E0BB31}" destId="{9C619339-A7CF-4B11-8FBC-2C48D5ABC644}" srcOrd="1" destOrd="0" parTransId="{3BDABA5C-4DED-4BC1-AC5C-26AD3D961EAD}" sibTransId="{15E6A2C6-4989-4A9E-9668-E1CC0AE7FECE}"/>
    <dgm:cxn modelId="{E5F57AF4-2E4D-4A74-979C-769428F40F94}" type="presOf" srcId="{1815CF83-67FA-49F3-B2BF-C7C772E0BB31}" destId="{8531A744-3325-4806-8766-F9FE4425D028}" srcOrd="0" destOrd="0" presId="urn:microsoft.com/office/officeart/2008/layout/VerticalCurvedList"/>
    <dgm:cxn modelId="{3D7545F6-4449-4AB6-B0A0-7B9C6A232492}" type="presOf" srcId="{9C619339-A7CF-4B11-8FBC-2C48D5ABC644}" destId="{AC4AA093-FEF2-48CD-81D2-2641EBA81C31}" srcOrd="0" destOrd="0" presId="urn:microsoft.com/office/officeart/2008/layout/VerticalCurvedList"/>
    <dgm:cxn modelId="{AB70EEFC-CABC-4F95-BCD0-42E1EC487E93}" type="presOf" srcId="{20C71E7F-7914-4374-AABC-339F826CF133}" destId="{0DD4B9EC-6E31-4E62-8156-70CBCC0E5580}" srcOrd="0" destOrd="0" presId="urn:microsoft.com/office/officeart/2008/layout/VerticalCurvedList"/>
    <dgm:cxn modelId="{DF284B1C-EF93-457F-98BD-4F28D6DDFCCF}" type="presParOf" srcId="{8531A744-3325-4806-8766-F9FE4425D028}" destId="{F3A99DC0-4CC1-4D56-A9F1-4DEA1043DE84}" srcOrd="0" destOrd="0" presId="urn:microsoft.com/office/officeart/2008/layout/VerticalCurvedList"/>
    <dgm:cxn modelId="{60E8CD23-1814-4237-BEC0-F74E4028A5F7}" type="presParOf" srcId="{F3A99DC0-4CC1-4D56-A9F1-4DEA1043DE84}" destId="{5BCB8A1A-30A0-41A8-BD70-A50959081017}" srcOrd="0" destOrd="0" presId="urn:microsoft.com/office/officeart/2008/layout/VerticalCurvedList"/>
    <dgm:cxn modelId="{A6CFCF98-4DFF-4845-ADE3-455262DE6613}" type="presParOf" srcId="{5BCB8A1A-30A0-41A8-BD70-A50959081017}" destId="{B2B8C594-24F9-4B1B-AEA3-CE8F2FB2DE4C}" srcOrd="0" destOrd="0" presId="urn:microsoft.com/office/officeart/2008/layout/VerticalCurvedList"/>
    <dgm:cxn modelId="{4500D4AC-E3B2-426A-BADA-7292BCBD2AE9}" type="presParOf" srcId="{5BCB8A1A-30A0-41A8-BD70-A50959081017}" destId="{8510C7DA-A245-437A-989E-F7C4CE2B6D86}" srcOrd="1" destOrd="0" presId="urn:microsoft.com/office/officeart/2008/layout/VerticalCurvedList"/>
    <dgm:cxn modelId="{3C6651EF-8676-43E5-8B70-93C03E3C303E}" type="presParOf" srcId="{5BCB8A1A-30A0-41A8-BD70-A50959081017}" destId="{6CEDC39C-4F48-4379-9CEB-CBC72515DA9B}" srcOrd="2" destOrd="0" presId="urn:microsoft.com/office/officeart/2008/layout/VerticalCurvedList"/>
    <dgm:cxn modelId="{FA169819-86C4-44B5-8921-C0D590919987}" type="presParOf" srcId="{5BCB8A1A-30A0-41A8-BD70-A50959081017}" destId="{71B893E5-56C9-4749-A758-A8D1953CC24C}" srcOrd="3" destOrd="0" presId="urn:microsoft.com/office/officeart/2008/layout/VerticalCurvedList"/>
    <dgm:cxn modelId="{EBCFDDB0-738A-4A7F-B3A8-98FB13A3466B}" type="presParOf" srcId="{F3A99DC0-4CC1-4D56-A9F1-4DEA1043DE84}" destId="{0DD4B9EC-6E31-4E62-8156-70CBCC0E5580}" srcOrd="1" destOrd="0" presId="urn:microsoft.com/office/officeart/2008/layout/VerticalCurvedList"/>
    <dgm:cxn modelId="{822CCC2E-C882-4536-AC66-B409ABF3E1DE}" type="presParOf" srcId="{F3A99DC0-4CC1-4D56-A9F1-4DEA1043DE84}" destId="{E61A89E7-D1DF-4531-BFD4-98D704C30426}" srcOrd="2" destOrd="0" presId="urn:microsoft.com/office/officeart/2008/layout/VerticalCurvedList"/>
    <dgm:cxn modelId="{99693CEE-20C1-4E8B-8E37-80908E89C13E}" type="presParOf" srcId="{E61A89E7-D1DF-4531-BFD4-98D704C30426}" destId="{2D437EB7-F609-44A1-B33C-1C8BB9862DA0}" srcOrd="0" destOrd="0" presId="urn:microsoft.com/office/officeart/2008/layout/VerticalCurvedList"/>
    <dgm:cxn modelId="{E5666A02-EE46-4473-89A1-472E2E575778}" type="presParOf" srcId="{F3A99DC0-4CC1-4D56-A9F1-4DEA1043DE84}" destId="{AC4AA093-FEF2-48CD-81D2-2641EBA81C31}" srcOrd="3" destOrd="0" presId="urn:microsoft.com/office/officeart/2008/layout/VerticalCurvedList"/>
    <dgm:cxn modelId="{7463AB5D-8A45-458A-962D-5376EBBB7D44}" type="presParOf" srcId="{F3A99DC0-4CC1-4D56-A9F1-4DEA1043DE84}" destId="{F8ECD608-595D-4C67-AF8C-D00BF336A6ED}" srcOrd="4" destOrd="0" presId="urn:microsoft.com/office/officeart/2008/layout/VerticalCurvedList"/>
    <dgm:cxn modelId="{9EF8EA22-E0C7-45EF-AEFD-0B4D4A72E95F}" type="presParOf" srcId="{F8ECD608-595D-4C67-AF8C-D00BF336A6ED}" destId="{917B48B0-BEC0-4FF4-8433-1EBB3CDEB815}" srcOrd="0" destOrd="0" presId="urn:microsoft.com/office/officeart/2008/layout/VerticalCurvedList"/>
    <dgm:cxn modelId="{9C561A43-43FD-44AE-A8C6-EB18F29D1F05}" type="presParOf" srcId="{F3A99DC0-4CC1-4D56-A9F1-4DEA1043DE84}" destId="{82F4B2E3-0C5B-4537-848B-76BCF1443211}" srcOrd="5" destOrd="0" presId="urn:microsoft.com/office/officeart/2008/layout/VerticalCurvedList"/>
    <dgm:cxn modelId="{CC3CDA7F-15EB-4076-9E32-FBA9B6210355}" type="presParOf" srcId="{F3A99DC0-4CC1-4D56-A9F1-4DEA1043DE84}" destId="{FEC8D990-12FB-4002-ABF9-CC6D49E5E9BB}" srcOrd="6" destOrd="0" presId="urn:microsoft.com/office/officeart/2008/layout/VerticalCurvedList"/>
    <dgm:cxn modelId="{3EDF85DE-6E9D-4CDF-B8A6-57CD70117474}" type="presParOf" srcId="{FEC8D990-12FB-4002-ABF9-CC6D49E5E9BB}" destId="{01A00DFD-66D9-410C-B032-22BE5C4CE08A}" srcOrd="0" destOrd="0" presId="urn:microsoft.com/office/officeart/2008/layout/VerticalCurvedList"/>
    <dgm:cxn modelId="{359955CD-544D-42EA-B295-52F0810F08E7}" type="presParOf" srcId="{F3A99DC0-4CC1-4D56-A9F1-4DEA1043DE84}" destId="{AA51C57E-36F1-461C-98DF-C0F7E022700E}" srcOrd="7" destOrd="0" presId="urn:microsoft.com/office/officeart/2008/layout/VerticalCurvedList"/>
    <dgm:cxn modelId="{E4A0DB58-05A2-48C9-9B9F-7F1133E44733}" type="presParOf" srcId="{F3A99DC0-4CC1-4D56-A9F1-4DEA1043DE84}" destId="{26B87063-471B-4724-AB2C-4CEDACC22D1C}" srcOrd="8" destOrd="0" presId="urn:microsoft.com/office/officeart/2008/layout/VerticalCurvedList"/>
    <dgm:cxn modelId="{DF1091E4-95CB-4A0F-BED0-20B115937840}" type="presParOf" srcId="{26B87063-471B-4724-AB2C-4CEDACC22D1C}" destId="{0AF50534-C9B6-47B9-9060-974CADF01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0C7DA-A245-437A-989E-F7C4CE2B6D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B9EC-6E31-4E62-8156-70CBCC0E5580}">
      <dsp:nvSpPr>
        <dsp:cNvPr id="0" name=""/>
        <dsp:cNvSpPr/>
      </dsp:nvSpPr>
      <dsp:spPr>
        <a:xfrm>
          <a:off x="610504" y="416587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3.0 on .NET Core 3.0</a:t>
          </a:r>
        </a:p>
      </dsp:txBody>
      <dsp:txXfrm>
        <a:off x="651197" y="457280"/>
        <a:ext cx="7359527" cy="752221"/>
      </dsp:txXfrm>
    </dsp:sp>
    <dsp:sp modelId="{2D437EB7-F609-44A1-B33C-1C8BB9862DA0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AA093-FEF2-48CD-81D2-2641EBA81C31}">
      <dsp:nvSpPr>
        <dsp:cNvPr id="0" name=""/>
        <dsp:cNvSpPr/>
      </dsp:nvSpPr>
      <dsp:spPr>
        <a:xfrm>
          <a:off x="1088431" y="1667215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2.2 on .NET Core 2.2</a:t>
          </a:r>
        </a:p>
      </dsp:txBody>
      <dsp:txXfrm>
        <a:off x="1129124" y="1707908"/>
        <a:ext cx="6881600" cy="752221"/>
      </dsp:txXfrm>
    </dsp:sp>
    <dsp:sp modelId="{917B48B0-BEC0-4FF4-8433-1EBB3CDEB815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4B2E3-0C5B-4537-848B-76BCF1443211}">
      <dsp:nvSpPr>
        <dsp:cNvPr id="0" name=""/>
        <dsp:cNvSpPr/>
      </dsp:nvSpPr>
      <dsp:spPr>
        <a:xfrm>
          <a:off x="1088431" y="2917843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Core 2.1</a:t>
          </a:r>
        </a:p>
      </dsp:txBody>
      <dsp:txXfrm>
        <a:off x="1129124" y="2958536"/>
        <a:ext cx="6881600" cy="752221"/>
      </dsp:txXfrm>
    </dsp:sp>
    <dsp:sp modelId="{01A00DFD-66D9-410C-B032-22BE5C4CE08A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1C57E-36F1-461C-98DF-C0F7E022700E}">
      <dsp:nvSpPr>
        <dsp:cNvPr id="0" name=""/>
        <dsp:cNvSpPr/>
      </dsp:nvSpPr>
      <dsp:spPr>
        <a:xfrm>
          <a:off x="610504" y="4168472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Framework 4.6.x</a:t>
          </a:r>
        </a:p>
      </dsp:txBody>
      <dsp:txXfrm>
        <a:off x="651197" y="4209165"/>
        <a:ext cx="7359527" cy="752221"/>
      </dsp:txXfrm>
    </dsp:sp>
    <dsp:sp modelId="{0AF50534-C9B6-47B9-9060-974CADF0131D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dotne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Plain text = default media type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Accept header to opt into HTML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HTML was ONLY supported media type in &lt;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9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Conceptually similar to WCF &amp; .NET Remoting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contributing to the open source </a:t>
            </a:r>
            <a:r>
              <a:rPr lang="en-US" dirty="0" err="1"/>
              <a:t>gRPC</a:t>
            </a:r>
            <a:r>
              <a:rPr lang="en-US" dirty="0"/>
              <a:t> project (</a:t>
            </a:r>
            <a:r>
              <a:rPr lang="en-US" dirty="0">
                <a:hlinkClick r:id="rId3"/>
              </a:rPr>
              <a:t>https://github.com/grpc/grpc-dotnet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PROD, configure TLS (Transport Layer Security) to secure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(Protocol Buffers) files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network congestion thanks to binary serialization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Define contract using </a:t>
            </a:r>
            <a:r>
              <a:rPr lang="en-US" dirty="0" err="1"/>
              <a:t>Protobuf</a:t>
            </a:r>
            <a:r>
              <a:rPr lang="en-US" dirty="0"/>
              <a:t> language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file lives on server portion (the </a:t>
            </a:r>
            <a:r>
              <a:rPr lang="en-US" dirty="0" err="1"/>
              <a:t>gRPC</a:t>
            </a:r>
            <a:r>
              <a:rPr lang="en-US" dirty="0"/>
              <a:t> service itself)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Clients consume *proto file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no </a:t>
            </a:r>
            <a:r>
              <a:rPr lang="en-US" dirty="0" err="1"/>
              <a:t>Protobuf</a:t>
            </a:r>
            <a:r>
              <a:rPr lang="en-US" dirty="0"/>
              <a:t> type that maps to C# decimal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0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Snake casing in *proto file converted to appropriate C# Pascal casing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generated members to interact w/ </a:t>
            </a:r>
            <a:r>
              <a:rPr lang="en-US" dirty="0" err="1"/>
              <a:t>gRPC</a:t>
            </a:r>
            <a:r>
              <a:rPr lang="en-US" dirty="0"/>
              <a:t> service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Generators for other languages (Node.js, Go, etc.)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4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Microsoft.NET.Sdk.Worker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Generic Host instead of Web Host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UseSystemd</a:t>
            </a:r>
            <a:r>
              <a:rPr lang="en-US" dirty="0"/>
              <a:t> ignored on Windows host &amp; </a:t>
            </a:r>
            <a:r>
              <a:rPr lang="en-US" dirty="0" err="1"/>
              <a:t>UseWindowsService</a:t>
            </a:r>
            <a:r>
              <a:rPr lang="en-US" dirty="0"/>
              <a:t> ignored on Linux host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Low-level building block for higher-level frameworks like </a:t>
            </a:r>
            <a:r>
              <a:rPr lang="en-US" dirty="0" err="1"/>
              <a:t>Hangfire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Hangfire</a:t>
            </a:r>
            <a:r>
              <a:rPr lang="en-US" dirty="0"/>
              <a:t> is more feature-rich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Technically not a web thing, but owned by ASP.NET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01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92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03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00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3.0 built on .NET Standard 2.1</a:t>
            </a:r>
          </a:p>
          <a:p>
            <a:pPr marL="171450" indent="-171450">
              <a:buFontTx/>
              <a:buChar char="-"/>
            </a:pPr>
            <a:r>
              <a:rPr lang="en-US" dirty="0"/>
              <a:t>C# 8 support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Standard is first version to NOT support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Server-side </a:t>
            </a:r>
            <a:r>
              <a:rPr lang="en-US" dirty="0" err="1"/>
              <a:t>Blazor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client &amp; server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auto reconnect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3.1 = 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as framework instead of NuGet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 err="1"/>
              <a:t>WebApi.Client</a:t>
            </a:r>
            <a:r>
              <a:rPr lang="en-US" b="0" i="0" dirty="0"/>
              <a:t>: had a dependency on Json.NET</a:t>
            </a:r>
            <a:endParaRPr lang="en-US" b="1" i="0" dirty="0"/>
          </a:p>
          <a:p>
            <a:pPr marL="171450" indent="-171450">
              <a:buFontTx/>
              <a:buChar char="-"/>
            </a:pPr>
            <a:r>
              <a:rPr lang="en-US" b="1" dirty="0"/>
              <a:t>Roslyn</a:t>
            </a:r>
            <a:r>
              <a:rPr lang="en-US" b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ships on the VS schedule, which differs from the .NET Core release lifecycle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customers don’t want compilers in there for security reasons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Social auth</a:t>
            </a:r>
            <a:r>
              <a:rPr lang="en-US" b="0" i="0" dirty="0"/>
              <a:t>:</a:t>
            </a:r>
            <a:r>
              <a:rPr lang="en-US" b="1" i="1" dirty="0"/>
              <a:t> </a:t>
            </a:r>
            <a:r>
              <a:rPr lang="en-US" b="0" i="0" dirty="0"/>
              <a:t>Facebook, Google, Microsoft, Twitter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These are NuGet packages now (previously part of shared framework in 2.x)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C:\Program Files\dotnet\shared\</a:t>
            </a:r>
            <a:r>
              <a:rPr lang="en-US" i="1" dirty="0" err="1"/>
              <a:t>Microsoft.AspNetCore.App</a:t>
            </a:r>
            <a:endParaRPr lang="en-US" i="1" dirty="0"/>
          </a:p>
          <a:p>
            <a:pPr marL="628650" lvl="1" indent="-171450">
              <a:buFontTx/>
              <a:buChar char="-"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2.2 apps had to opt in</a:t>
            </a:r>
          </a:p>
          <a:p>
            <a:pPr marL="171450" indent="-171450">
              <a:buFontTx/>
              <a:buChar char="-"/>
            </a:pPr>
            <a:r>
              <a:rPr lang="en-US" dirty="0"/>
              <a:t>Dedicated middleware for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longer MVC-specific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Map the following here: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Controllers (MVC or web API)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Health check endpoints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Razor Pages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87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Requires .NET Core 2.1+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Auth schemes achievable via header manipulation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</a:t>
            </a:r>
            <a:r>
              <a:rPr lang="en-US" dirty="0" err="1"/>
              <a:t>authN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JWT bearer tokens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Digest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</a:t>
            </a:r>
            <a:r>
              <a:rPr lang="en-US" dirty="0" err="1"/>
              <a:t>Swashbuckle</a:t>
            </a:r>
            <a:r>
              <a:rPr lang="en-US" dirty="0"/>
              <a:t> to starter API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2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aka.ms/migrate-to-3.0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docs.microsoft.com/en-us/dotnet/architectur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hyperlink" Target="https://aka.ms/contoso-lending" TargetMode="External"/><Relationship Id="rId4" Type="http://schemas.openxmlformats.org/officeDocument/2006/relationships/hyperlink" Target="https://aka.ms/new-in-aspnetcore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ASP.NET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Scott Addie</a:t>
            </a:r>
          </a:p>
          <a:p>
            <a:r>
              <a:rPr lang="en-US" sz="2000" dirty="0"/>
              <a:t>     @</a:t>
            </a:r>
            <a:r>
              <a:rPr lang="en-US" sz="2000" dirty="0" err="1"/>
              <a:t>Scott_Addie</a:t>
            </a:r>
            <a:endParaRPr lang="en-US" sz="20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E68C1-BA66-4DA3-BB32-9E7D9C172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2" y="4306956"/>
            <a:ext cx="438975" cy="4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399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"[controller]"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WeatherForecastController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ControllerBase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"{city}"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WeatherForecast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city)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(city?.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TrimEnd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"Redmond"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StringComparison.OrdinalIgnoreCase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$"Weather forecast unavailable for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{city}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GetWeather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().First();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Exception Page plain-text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F6D9C-8714-4FD7-9CBC-2DC295BEA6B5}"/>
              </a:ext>
            </a:extLst>
          </p:cNvPr>
          <p:cNvSpPr/>
          <p:nvPr/>
        </p:nvSpPr>
        <p:spPr bwMode="auto">
          <a:xfrm>
            <a:off x="2011843" y="4603835"/>
            <a:ext cx="8886680" cy="67240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1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Plain-text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5845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text/plain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01:50:48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System.ArgumentException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: Weather forecast unavailable for Chicago. (Parameter 'city')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WebApplication3.Controllers.WeatherForecastController.Get(String city) in C:\Users\scaddie\source\repos\WebApplication3\Controllers\WeatherForecastController.cs:line 35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lambda_method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(Closure , Object , Object[] 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Microsoft.Extensions.Internal.ObjectMethodExecutor.Execute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(Object target, Object[] parameters)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67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67908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 -h Accept=text/html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text/html; charset=utf-8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02:07:06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&lt;!DOCTYPE html []&gt;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&lt;html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xmlns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="http://www.w3.org/1999/xhtml"&gt;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&lt;head&gt;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&lt;meta charset="utf-8" /&gt;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&lt;title&gt;Internal Server Error&lt;/title&gt;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&lt;style&gt;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body {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font-family: 'Segoe UI', Tahoma, Arial, Helvetica, sans-serif;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font-size: .813em;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A772-4FC9-4731-9A2E-D30B074C8C17}"/>
              </a:ext>
            </a:extLst>
          </p:cNvPr>
          <p:cNvSpPr/>
          <p:nvPr/>
        </p:nvSpPr>
        <p:spPr bwMode="auto">
          <a:xfrm>
            <a:off x="9164286" y="1755407"/>
            <a:ext cx="2241650" cy="44656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3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Contract-based RPC services</a:t>
            </a:r>
          </a:p>
          <a:p>
            <a:r>
              <a:rPr lang="en-US" dirty="0"/>
              <a:t>Messages sent/received via HTTP/2</a:t>
            </a:r>
          </a:p>
          <a:p>
            <a:r>
              <a:rPr lang="en-US" dirty="0"/>
              <a:t>Services &amp; messages defined with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Binary serialization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2914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</a:t>
            </a:r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408678"/>
              </p:ext>
            </p:extLst>
          </p:nvPr>
        </p:nvGraphicFramePr>
        <p:xfrm>
          <a:off x="3354806" y="1830943"/>
          <a:ext cx="8497560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syntax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"proto3"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package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ContosoLending.Grpc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service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ExchangeRateManager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GetExchangeRate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returns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{};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currency_type_from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currency_type_to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2;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    double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2241650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exchange_rate.proto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 descr="Repeat">
            <a:extLst>
              <a:ext uri="{FF2B5EF4-FFF2-40B4-BE49-F238E27FC236}">
                <a16:creationId xmlns:a16="http://schemas.microsoft.com/office/drawing/2014/main" id="{834655F6-D720-4D7B-B21A-D63182AE11D8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807384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396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The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556B-33A5-41F0-B4B5-AF8C5043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0" y="1189176"/>
            <a:ext cx="10374173" cy="31913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F5D47-DCDD-479A-9D8E-7E947570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54" y="479425"/>
            <a:ext cx="3734321" cy="5363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6CE72-2DDC-496F-9D3C-1F93132A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8" y="3233208"/>
            <a:ext cx="8392696" cy="3343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CF4E0-A595-40C1-9C54-3E904A371EA4}"/>
              </a:ext>
            </a:extLst>
          </p:cNvPr>
          <p:cNvSpPr/>
          <p:nvPr/>
        </p:nvSpPr>
        <p:spPr bwMode="auto">
          <a:xfrm>
            <a:off x="2648451" y="3931312"/>
            <a:ext cx="4122739" cy="24714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53974-EF3B-47C7-8274-22FC8BC1E05A}"/>
              </a:ext>
            </a:extLst>
          </p:cNvPr>
          <p:cNvCxnSpPr/>
          <p:nvPr/>
        </p:nvCxnSpPr>
        <p:spPr>
          <a:xfrm flipV="1">
            <a:off x="6794339" y="3738623"/>
            <a:ext cx="2060294" cy="33566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61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Long-running background tasks</a:t>
            </a:r>
          </a:p>
          <a:p>
            <a:r>
              <a:rPr lang="en-US" dirty="0"/>
              <a:t>Supported by new Worker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725C574-1B0F-4487-AAD9-F7B57869B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188626"/>
              </p:ext>
            </p:extLst>
          </p:nvPr>
        </p:nvGraphicFramePr>
        <p:xfrm>
          <a:off x="498729" y="4950013"/>
          <a:ext cx="8919909" cy="1150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5909">
                  <a:extLst>
                    <a:ext uri="{9D8B030D-6E8A-4147-A177-3AD203B41FA5}">
                      <a16:colId xmlns:a16="http://schemas.microsoft.com/office/drawing/2014/main" val="33802522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5938298"/>
                    </a:ext>
                  </a:extLst>
                </a:gridCol>
              </a:tblGrid>
              <a:tr h="566931">
                <a:tc>
                  <a:txBody>
                    <a:bodyPr/>
                    <a:lstStyle/>
                    <a:p>
                      <a:r>
                        <a:rPr lang="en-US" dirty="0"/>
                        <a:t>Windows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Systemd</a:t>
                      </a:r>
                      <a:r>
                        <a:rPr lang="en-US" dirty="0"/>
                        <a:t>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330638"/>
                  </a:ext>
                </a:extLst>
              </a:tr>
              <a:tr h="583311"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Microsoft.Extensions.Hosting.WindowsServices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Microsoft.Extensions.Hosting.Systemd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52131"/>
                  </a:ext>
                </a:extLst>
              </a:tr>
            </a:tbl>
          </a:graphicData>
        </a:graphic>
      </p:graphicFrame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C1630945-1277-4146-9395-CD06CA8B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73" y="4976619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2D61B7-41A6-4635-A4BE-FD7B4C54809D}"/>
              </a:ext>
            </a:extLst>
          </p:cNvPr>
          <p:cNvSpPr/>
          <p:nvPr/>
        </p:nvSpPr>
        <p:spPr>
          <a:xfrm>
            <a:off x="419322" y="3039493"/>
            <a:ext cx="110513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UseWindowsService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UseSystemd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services.AddHostedService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&lt;Worker&gt;());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10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71227"/>
          </a:xfrm>
        </p:spPr>
        <p:txBody>
          <a:bodyPr/>
          <a:lstStyle/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dotnet publish -o C:\pub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create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binPath</a:t>
            </a:r>
            <a:r>
              <a:rPr lang="en-US" sz="2300" dirty="0">
                <a:latin typeface="Consolas" panose="020B0609020204030204" pitchFamily="49" charset="0"/>
              </a:rPr>
              <a:t>=C:\pub\ContosoWorker.exe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description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“Sample .NET Core 3.0 worker service”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start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endParaRPr lang="en-US" sz="23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as a Windows service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2449D-FE7F-4A71-AD1C-E32469379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625104"/>
            <a:ext cx="8961438" cy="2727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809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logging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B0E19-553A-466B-B28A-1F923E6D2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5"/>
            <a:ext cx="6218462" cy="4062651"/>
          </a:xfrm>
        </p:spPr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BackgroundService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_log;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log)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_log = 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ExecuteAsync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CancellationToken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token)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log.LogCritical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"Critical log on startup."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9B41F-FF2C-4ABB-A31A-A6DF2CB045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5F34F-A2C2-45EB-B386-5F06F670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58" y="1189174"/>
            <a:ext cx="6052817" cy="4629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127207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36917-8173-44B8-B047-176011617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(server-side)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auto-reconnects</a:t>
            </a:r>
          </a:p>
          <a:p>
            <a:r>
              <a:rPr lang="en-US" dirty="0" err="1"/>
              <a:t>SignalR</a:t>
            </a:r>
            <a:r>
              <a:rPr lang="en-US" dirty="0"/>
              <a:t> client-to-server streaming</a:t>
            </a:r>
          </a:p>
          <a:p>
            <a:r>
              <a:rPr lang="en-US" dirty="0" err="1"/>
              <a:t>SignalR</a:t>
            </a:r>
            <a:r>
              <a:rPr lang="en-US" dirty="0"/>
              <a:t> hub policies</a:t>
            </a:r>
          </a:p>
          <a:p>
            <a:r>
              <a:rPr lang="en-US" dirty="0" err="1"/>
              <a:t>OpenAPI</a:t>
            </a:r>
            <a:r>
              <a:rPr lang="en-US" dirty="0"/>
              <a:t> integration</a:t>
            </a:r>
          </a:p>
          <a:p>
            <a:r>
              <a:rPr lang="en-US" dirty="0" err="1"/>
              <a:t>IdentityServer</a:t>
            </a:r>
            <a:r>
              <a:rPr lang="en-US" dirty="0"/>
              <a:t> integration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1E645-0709-4246-8936-C8E3F0AC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noteworthy features</a:t>
            </a:r>
          </a:p>
        </p:txBody>
      </p:sp>
    </p:spTree>
    <p:extLst>
      <p:ext uri="{BB962C8B-B14F-4D97-AF65-F5344CB8AC3E}">
        <p14:creationId xmlns:p14="http://schemas.microsoft.com/office/powerpoint/2010/main" val="10966182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F0E1E7C-DE26-4B5D-A7B3-1BE541AC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243" y="2125663"/>
            <a:ext cx="2920245" cy="292024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unsupported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028129"/>
              </p:ext>
            </p:extLst>
          </p:nvPr>
        </p:nvGraphicFramePr>
        <p:xfrm>
          <a:off x="3354806" y="1830943"/>
          <a:ext cx="8466094" cy="430516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netcoreapp3.0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WebApp.csproj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686509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, </a:t>
            </a:r>
            <a:r>
              <a:rPr lang="en-US" dirty="0" err="1"/>
              <a:t>gRPC</a:t>
            </a:r>
            <a:r>
              <a:rPr lang="en-US" dirty="0"/>
              <a:t>,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749F09-B4DD-42E3-8014-750D4678565D}"/>
              </a:ext>
            </a:extLst>
          </p:cNvPr>
          <p:cNvSpPr/>
          <p:nvPr/>
        </p:nvSpPr>
        <p:spPr bwMode="auto">
          <a:xfrm>
            <a:off x="1479808" y="2299524"/>
            <a:ext cx="174345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FAEA75-6F6D-49CC-BB7E-D51C46C3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261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F7DD0-6116-4AC7-BB8A-5C55ADF3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135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eBooks</a:t>
            </a:r>
          </a:p>
          <a:p>
            <a:r>
              <a:rPr lang="en-US" sz="2400" b="1" dirty="0">
                <a:hlinkClick r:id="rId2"/>
              </a:rPr>
              <a:t>docs.microsoft.com/dotnet/architecture/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Migration guide</a:t>
            </a:r>
          </a:p>
          <a:p>
            <a:r>
              <a:rPr lang="en-US" sz="2400" b="1" dirty="0">
                <a:hlinkClick r:id="rId3"/>
              </a:rPr>
              <a:t>aka.ms/migrate-to-3.0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Slides</a:t>
            </a:r>
          </a:p>
          <a:p>
            <a:r>
              <a:rPr lang="en-US" sz="2400" b="1" dirty="0">
                <a:hlinkClick r:id="rId4"/>
              </a:rPr>
              <a:t>aka.ms/new-in-aspnetcore3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Code</a:t>
            </a:r>
          </a:p>
          <a:p>
            <a:r>
              <a:rPr lang="en-US" sz="2400" b="1" dirty="0">
                <a:hlinkClick r:id="rId5"/>
              </a:rPr>
              <a:t>aka.ms/</a:t>
            </a:r>
            <a:r>
              <a:rPr lang="en-US" sz="2400" b="1" dirty="0" err="1">
                <a:hlinkClick r:id="rId5"/>
              </a:rPr>
              <a:t>contoso</a:t>
            </a:r>
            <a:r>
              <a:rPr lang="en-US" sz="2400" b="1" dirty="0">
                <a:hlinkClick r:id="rId5"/>
              </a:rPr>
              <a:t>-lending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Socials</a:t>
            </a:r>
          </a:p>
          <a:p>
            <a:pPr marL="0" indent="0">
              <a:buNone/>
            </a:pPr>
            <a:r>
              <a:rPr lang="en-US" sz="3200" b="1" dirty="0"/>
              <a:t>       </a:t>
            </a:r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73D42-05C6-4CC1-83C3-0B3705D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26" name="Picture 2" descr="Screenshot that shows the Serverless Apps ebook cover.">
            <a:extLst>
              <a:ext uri="{FF2B5EF4-FFF2-40B4-BE49-F238E27FC236}">
                <a16:creationId xmlns:a16="http://schemas.microsoft.com/office/drawing/2014/main" id="{7E579EE3-E17E-403A-9006-89763401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84" y="242116"/>
            <a:ext cx="3845891" cy="496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CDD3-EF4D-4DC7-8ADB-FFE302CA5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8874" y="1613717"/>
            <a:ext cx="3828688" cy="495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0284-CB5E-4E3C-864A-B2DA3641DB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5669"/>
            <a:ext cx="682893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51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C22D94-ECBE-45D1-87C4-D4A7654659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82660A8-AF45-4F11-96FA-F79D780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ASP.NET Core variants</a:t>
            </a: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F2FCA4-2482-49C0-BED0-0F418AFF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959369"/>
              </p:ext>
            </p:extLst>
          </p:nvPr>
        </p:nvGraphicFramePr>
        <p:xfrm>
          <a:off x="507287" y="10964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207D43-8CB2-4907-8731-F34588FF0FB4}"/>
              </a:ext>
            </a:extLst>
          </p:cNvPr>
          <p:cNvSpPr/>
          <p:nvPr/>
        </p:nvSpPr>
        <p:spPr bwMode="auto">
          <a:xfrm>
            <a:off x="457200" y="1754952"/>
            <a:ext cx="1279525" cy="32385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E85EC0-7EF5-4BB0-B494-3EF63575F5E1}"/>
              </a:ext>
            </a:extLst>
          </p:cNvPr>
          <p:cNvSpPr/>
          <p:nvPr/>
        </p:nvSpPr>
        <p:spPr bwMode="auto">
          <a:xfrm>
            <a:off x="457201" y="5506898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B61F78-F3A9-40EE-AA47-C1F46E06AFDC}"/>
              </a:ext>
            </a:extLst>
          </p:cNvPr>
          <p:cNvSpPr/>
          <p:nvPr/>
        </p:nvSpPr>
        <p:spPr bwMode="auto">
          <a:xfrm>
            <a:off x="954962" y="4254790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7E1B7F-B1AB-40CE-B831-BF6BD9FA1FDF}"/>
              </a:ext>
            </a:extLst>
          </p:cNvPr>
          <p:cNvSpPr/>
          <p:nvPr/>
        </p:nvSpPr>
        <p:spPr bwMode="auto">
          <a:xfrm>
            <a:off x="954962" y="3004871"/>
            <a:ext cx="1279525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3974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SDK includes the following: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FrameworkReference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Remove metapackage reference when migrating: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i="1" dirty="0"/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Implicit shared framework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444-D979-4AD5-8E0B-27D178C6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13" y="1211263"/>
            <a:ext cx="2676899" cy="3610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47D79-C010-45A3-BBBC-FE255C31E33B}"/>
              </a:ext>
            </a:extLst>
          </p:cNvPr>
          <p:cNvSpPr/>
          <p:nvPr/>
        </p:nvSpPr>
        <p:spPr bwMode="auto">
          <a:xfrm>
            <a:off x="9727474" y="3040063"/>
            <a:ext cx="1950720" cy="24585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en-US" dirty="0"/>
              <a:t>Json.NET</a:t>
            </a:r>
          </a:p>
          <a:p>
            <a:r>
              <a:rPr lang="en-US" dirty="0"/>
              <a:t>Web API Client </a:t>
            </a:r>
            <a:r>
              <a:rPr lang="en-US" sz="2800" dirty="0"/>
              <a:t>(</a:t>
            </a:r>
            <a:r>
              <a:rPr lang="en-US" sz="2800" i="1" dirty="0" err="1"/>
              <a:t>Microsoft.AspNet.WebApi.Client</a:t>
            </a:r>
            <a:r>
              <a:rPr lang="en-US" sz="2800" dirty="0"/>
              <a:t>)</a:t>
            </a:r>
          </a:p>
          <a:p>
            <a:r>
              <a:rPr lang="en-US" dirty="0"/>
              <a:t>Roslyn </a:t>
            </a:r>
            <a:r>
              <a:rPr lang="en-US" sz="2800" dirty="0"/>
              <a:t>(</a:t>
            </a:r>
            <a:r>
              <a:rPr lang="en-US" sz="2800" i="1" dirty="0" err="1"/>
              <a:t>Microsoft.CodeAnalysis</a:t>
            </a:r>
            <a:r>
              <a:rPr lang="en-US" sz="2800" i="1" dirty="0"/>
              <a:t>.*</a:t>
            </a:r>
            <a:r>
              <a:rPr lang="en-US" sz="2800" dirty="0"/>
              <a:t>)</a:t>
            </a:r>
          </a:p>
          <a:p>
            <a:r>
              <a:rPr lang="en-US" dirty="0"/>
              <a:t>EF Core</a:t>
            </a:r>
          </a:p>
          <a:p>
            <a:r>
              <a:rPr lang="en-US" dirty="0"/>
              <a:t>Social auth</a:t>
            </a:r>
          </a:p>
          <a:p>
            <a:r>
              <a:rPr lang="en-US" dirty="0"/>
              <a:t>Node Services &amp; SPA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removed from shared framework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B705AC-092B-4594-A799-E45B35B9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42" y="4692177"/>
            <a:ext cx="2037833" cy="200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673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Introduced in 2.2</a:t>
            </a:r>
          </a:p>
          <a:p>
            <a:r>
              <a:rPr lang="en-US" dirty="0"/>
              <a:t>Default in 3.0</a:t>
            </a:r>
          </a:p>
          <a:p>
            <a:r>
              <a:rPr lang="en-US" dirty="0"/>
              <a:t>Decouples route matching from MVC middleware</a:t>
            </a:r>
          </a:p>
          <a:p>
            <a:r>
              <a:rPr lang="en-US" dirty="0"/>
              <a:t>Route resolution occurs earlier in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</a:t>
            </a:r>
          </a:p>
        </p:txBody>
      </p:sp>
    </p:spTree>
    <p:extLst>
      <p:ext uri="{BB962C8B-B14F-4D97-AF65-F5344CB8AC3E}">
        <p14:creationId xmlns:p14="http://schemas.microsoft.com/office/powerpoint/2010/main" val="29713749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967546-C187-4AC3-948F-D4F610C4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 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9FA02-0B00-42BC-B402-50822C02D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4659737"/>
          </a:xfrm>
        </p:spPr>
        <p:txBody>
          <a:bodyPr/>
          <a:lstStyle/>
          <a:p>
            <a:r>
              <a:rPr lang="en-US" sz="3200" dirty="0"/>
              <a:t>2.2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app.UseSignalR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(routes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70B13-FF0E-494D-AA6C-0E55D635E6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1189175"/>
            <a:ext cx="5826762" cy="5054204"/>
          </a:xfrm>
        </p:spPr>
        <p:txBody>
          <a:bodyPr/>
          <a:lstStyle/>
          <a:p>
            <a:r>
              <a:rPr lang="en-US" sz="3200" dirty="0"/>
              <a:t>3.0</a:t>
            </a:r>
            <a:endParaRPr lang="en-US" sz="3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app.UseRouting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app.UseEndpoints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(endpoints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698E24-EC7C-4262-A06D-504DCF6B3809}"/>
              </a:ext>
            </a:extLst>
          </p:cNvPr>
          <p:cNvCxnSpPr/>
          <p:nvPr/>
        </p:nvCxnSpPr>
        <p:spPr>
          <a:xfrm>
            <a:off x="5761038" y="1979335"/>
            <a:ext cx="0" cy="426404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147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716E1-2C22-46F0-834B-FF63731F6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71186"/>
          </a:xfrm>
        </p:spPr>
        <p:txBody>
          <a:bodyPr/>
          <a:lstStyle/>
          <a:p>
            <a:r>
              <a:rPr lang="en-US" dirty="0"/>
              <a:t>Command-line HTTP testing</a:t>
            </a:r>
          </a:p>
          <a:p>
            <a:pPr lvl="1"/>
            <a:r>
              <a:rPr lang="en-US" dirty="0"/>
              <a:t>Localhost</a:t>
            </a:r>
          </a:p>
          <a:p>
            <a:pPr lvl="1"/>
            <a:r>
              <a:rPr lang="en-US" dirty="0"/>
              <a:t>Cloud-hosted</a:t>
            </a:r>
          </a:p>
          <a:p>
            <a:pPr lvl="2"/>
            <a:r>
              <a:rPr lang="en-US" dirty="0"/>
              <a:t>Azure App Service</a:t>
            </a:r>
          </a:p>
          <a:p>
            <a:pPr lvl="2"/>
            <a:r>
              <a:rPr lang="en-US" dirty="0"/>
              <a:t>Azure Functions</a:t>
            </a:r>
          </a:p>
          <a:p>
            <a:pPr lvl="2"/>
            <a:r>
              <a:rPr lang="en-US" dirty="0"/>
              <a:t>Azure REST API</a:t>
            </a:r>
          </a:p>
          <a:p>
            <a:r>
              <a:rPr lang="en-US" dirty="0"/>
              <a:t>Endpoint navigation</a:t>
            </a:r>
          </a:p>
          <a:p>
            <a:pPr lvl="1"/>
            <a:r>
              <a:rPr lang="en-US" dirty="0"/>
              <a:t>Requires Swagger / </a:t>
            </a:r>
            <a:r>
              <a:rPr lang="en-US" dirty="0" err="1"/>
              <a:t>OpenAPI</a:t>
            </a:r>
            <a:r>
              <a:rPr lang="en-US" dirty="0"/>
              <a:t> definition</a:t>
            </a:r>
          </a:p>
          <a:p>
            <a:r>
              <a:rPr lang="en-US" dirty="0" err="1"/>
              <a:t>AuthN</a:t>
            </a:r>
            <a:r>
              <a:rPr lang="en-US" dirty="0"/>
              <a:t> / </a:t>
            </a:r>
            <a:r>
              <a:rPr lang="en-US" dirty="0" err="1"/>
              <a:t>AuthZ</a:t>
            </a:r>
            <a:r>
              <a:rPr lang="en-US" dirty="0"/>
              <a:t> support</a:t>
            </a:r>
          </a:p>
          <a:p>
            <a:r>
              <a:rPr lang="en-US" dirty="0"/>
              <a:t>.NET Core Global Tool:</a:t>
            </a:r>
          </a:p>
          <a:p>
            <a:pPr lvl="1"/>
            <a:r>
              <a:rPr lang="en-US" dirty="0"/>
              <a:t>dotnet tool install –g </a:t>
            </a:r>
            <a:r>
              <a:rPr lang="en-US" dirty="0" err="1"/>
              <a:t>Microsoft.dotnet-httprepl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E1D0-B873-4D74-A488-33D82CA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D749-B453-47D4-A0B3-27524C1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58" y="479425"/>
            <a:ext cx="4782217" cy="452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774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5EEA91-C533-4512-B366-2838C8A85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345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schemas.microsoft.com/office/infopath/2007/PartnerControls"/>
    <ds:schemaRef ds:uri="11245976-3b4d-4794-a754-317688483df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569b343d-e775-480b-9b2b-6a6986deb9b0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11646</TotalTime>
  <Words>1439</Words>
  <Application>Microsoft Office PowerPoint</Application>
  <PresentationFormat>Widescreen</PresentationFormat>
  <Paragraphs>276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What’s new in ASP.NET Core 3.0</vt:lpstr>
      <vt:lpstr>.NET Framework unsupported</vt:lpstr>
      <vt:lpstr>Supported ASP.NET Core variants</vt:lpstr>
      <vt:lpstr>Implicit shared framework reference</vt:lpstr>
      <vt:lpstr>Assemblies removed from shared framework</vt:lpstr>
      <vt:lpstr>Endpoint routing</vt:lpstr>
      <vt:lpstr>Endpoint routing configuration</vt:lpstr>
      <vt:lpstr>HTTP REPL</vt:lpstr>
      <vt:lpstr>PowerPoint Presentation</vt:lpstr>
      <vt:lpstr>Developer Exception Page plain-text support</vt:lpstr>
      <vt:lpstr>Plain-text response</vt:lpstr>
      <vt:lpstr>HTML response</vt:lpstr>
      <vt:lpstr>gRPC</vt:lpstr>
      <vt:lpstr>gRPC: Protobuf</vt:lpstr>
      <vt:lpstr>gRPC: The client</vt:lpstr>
      <vt:lpstr>Worker services</vt:lpstr>
      <vt:lpstr>Worker service as a Windows service</vt:lpstr>
      <vt:lpstr>Worker service logging</vt:lpstr>
      <vt:lpstr>Other noteworthy features</vt:lpstr>
      <vt:lpstr>Blazor, gRPC, SignalR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ASP.NET Core 3.0</dc:title>
  <dc:creator>Scott Addie</dc:creator>
  <cp:lastModifiedBy>Scott Addie</cp:lastModifiedBy>
  <cp:revision>284</cp:revision>
  <dcterms:created xsi:type="dcterms:W3CDTF">2019-09-29T03:01:46Z</dcterms:created>
  <dcterms:modified xsi:type="dcterms:W3CDTF">2019-10-16T03:34:34Z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scaddie@microsoft.com</vt:lpwstr>
  </property>
  <property fmtid="{D5CDD505-2E9C-101B-9397-08002B2CF9AE}" pid="5" name="MSIP_Label_f42aa342-8706-4288-bd11-ebb85995028c_SetDate">
    <vt:lpwstr>2019-09-29T03:07:11.7159744Z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92248276-0424-4452-89b7-ccabeef9e7fc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